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notesMasterIdLst>
    <p:notesMasterId r:id="rId21"/>
  </p:notesMasterIdLst>
  <p:sldIdLst>
    <p:sldId id="256" r:id="rId2"/>
    <p:sldId id="295" r:id="rId3"/>
    <p:sldId id="375" r:id="rId4"/>
    <p:sldId id="378" r:id="rId5"/>
    <p:sldId id="376" r:id="rId6"/>
    <p:sldId id="377" r:id="rId7"/>
    <p:sldId id="379" r:id="rId8"/>
    <p:sldId id="381" r:id="rId9"/>
    <p:sldId id="382" r:id="rId10"/>
    <p:sldId id="391" r:id="rId11"/>
    <p:sldId id="380" r:id="rId12"/>
    <p:sldId id="383" r:id="rId13"/>
    <p:sldId id="384" r:id="rId14"/>
    <p:sldId id="385" r:id="rId15"/>
    <p:sldId id="386" r:id="rId16"/>
    <p:sldId id="387" r:id="rId17"/>
    <p:sldId id="388" r:id="rId18"/>
    <p:sldId id="390" r:id="rId19"/>
    <p:sldId id="38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923C"/>
    <a:srgbClr val="C2D69B"/>
    <a:srgbClr val="EAF1DD"/>
    <a:srgbClr val="D9E3BC"/>
  </p:clrMru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3466" autoAdjust="0"/>
    <p:restoredTop sz="94637" autoAdjust="0"/>
  </p:normalViewPr>
  <p:slideViewPr>
    <p:cSldViewPr>
      <p:cViewPr>
        <p:scale>
          <a:sx n="152" d="100"/>
          <a:sy n="152" d="100"/>
        </p:scale>
        <p:origin x="-84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214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81B4B-E36A-4221-AFDE-47BCF2AA3B0A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BB94D-387D-42D6-9AE2-7C214B74EC31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C95A549-B960-4BEB-81DC-C697F282002B}" type="datetimeFigureOut">
              <a:rPr lang="en-US" smtClean="0"/>
              <a:pPr/>
              <a:t>4/28/2009</a:t>
            </a:fld>
            <a:endParaRPr lang="en-I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4965FC7-58B5-43E6-A0CD-EAA8FF57346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:\Users\John\AppData\Local\Microsoft\Windows\Temporary Internet Files\Content.IE5\OGXBAYKS\MCj04316200000[1]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453263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643866" cy="1470025"/>
          </a:xfrm>
        </p:spPr>
        <p:txBody>
          <a:bodyPr>
            <a:normAutofit/>
          </a:bodyPr>
          <a:lstStyle/>
          <a:p>
            <a:r>
              <a:rPr lang="en-IE" dirty="0" smtClean="0"/>
              <a:t>CCKF </a:t>
            </a:r>
            <a:br>
              <a:rPr lang="en-IE" dirty="0" smtClean="0"/>
            </a:br>
            <a:r>
              <a:rPr lang="en-IE" sz="4000" dirty="0" smtClean="0"/>
              <a:t>Realise</a:t>
            </a:r>
            <a:r>
              <a:rPr lang="en-IE" sz="4000" baseline="30000" dirty="0" smtClean="0"/>
              <a:t>it</a:t>
            </a:r>
            <a:r>
              <a:rPr lang="en-IE" sz="4000" dirty="0" smtClean="0"/>
              <a:t> </a:t>
            </a:r>
            <a:r>
              <a:rPr lang="en-IE" sz="4000" i="1" dirty="0" smtClean="0"/>
              <a:t>Jupiter</a:t>
            </a:r>
            <a:endParaRPr lang="en-IE" sz="4000" i="1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714480" y="1714488"/>
            <a:ext cx="2544762" cy="4157662"/>
            <a:chOff x="6073" y="1615"/>
            <a:chExt cx="4007" cy="6549"/>
          </a:xfrm>
        </p:grpSpPr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6073" y="1615"/>
              <a:ext cx="4007" cy="6549"/>
            </a:xfrm>
            <a:custGeom>
              <a:avLst/>
              <a:gdLst/>
              <a:ahLst/>
              <a:cxnLst>
                <a:cxn ang="0">
                  <a:pos x="0" y="1457"/>
                </a:cxn>
                <a:cxn ang="0">
                  <a:pos x="1527" y="818"/>
                </a:cxn>
                <a:cxn ang="0">
                  <a:pos x="3894" y="6365"/>
                </a:cxn>
              </a:cxnLst>
              <a:rect l="0" t="0" r="r" b="b"/>
              <a:pathLst>
                <a:path w="3894" h="6365">
                  <a:moveTo>
                    <a:pt x="0" y="1457"/>
                  </a:moveTo>
                  <a:cubicBezTo>
                    <a:pt x="439" y="728"/>
                    <a:pt x="878" y="0"/>
                    <a:pt x="1527" y="818"/>
                  </a:cubicBezTo>
                  <a:cubicBezTo>
                    <a:pt x="2176" y="1636"/>
                    <a:pt x="3035" y="4000"/>
                    <a:pt x="3894" y="63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Wirefram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IE" dirty="0"/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6864" y="4909"/>
              <a:ext cx="2165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IE" sz="11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adaptive algorithm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7066" y="5835"/>
              <a:ext cx="1963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sz="11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understanding </a:t>
              </a:r>
              <a:endParaRPr kumimoji="0" lang="en-IE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IE" sz="11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the learner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7815" y="7563"/>
              <a:ext cx="2165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IE" sz="11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fulfilling potential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5429256" y="2571744"/>
            <a:ext cx="3286148" cy="321471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800" b="1" i="0" u="none" strike="noStrike" kern="1200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...an automated route to electronic</a:t>
            </a:r>
            <a:r>
              <a:rPr kumimoji="0" lang="en-IE" sz="2800" b="1" i="0" u="none" strike="noStrike" kern="1200" spc="0" normalizeH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content...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2800" b="1" baseline="0" dirty="0" smtClean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2">
                  <a:tint val="100000"/>
                  <a:satMod val="250000"/>
                </a:schemeClr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  <a:reflection blurRad="12000" stA="25000" endPos="49000" dist="5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800" b="1" i="0" u="none" strike="noStrike" kern="1200" spc="0" normalizeH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...from PDF to</a:t>
            </a:r>
            <a:br>
              <a:rPr kumimoji="0" lang="en-IE" sz="2800" b="1" i="0" u="none" strike="noStrike" kern="1200" spc="0" normalizeH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2800" b="1" i="0" u="none" strike="noStrike" kern="1200" spc="0" normalizeH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e-Content in minutes...</a:t>
            </a:r>
            <a:endParaRPr kumimoji="0" lang="en-IE" sz="2800" b="1" i="0" u="none" strike="noStrike" kern="1200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2">
                  <a:tint val="100000"/>
                  <a:satMod val="250000"/>
                </a:schemeClr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  <a:reflection blurRad="12000" stA="25000" endPos="49000" dist="5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2</a:t>
            </a:r>
            <a:r>
              <a:rPr lang="en-IE" sz="3600" dirty="0" smtClean="0"/>
              <a:t>. Determine logical structure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 fontScale="85000" lnSpcReduction="20000"/>
          </a:bodyPr>
          <a:lstStyle/>
          <a:p>
            <a:pPr marL="514350" indent="-514350"/>
            <a:r>
              <a:rPr lang="en-IE" dirty="0" smtClean="0"/>
              <a:t>Text and layout</a:t>
            </a:r>
          </a:p>
          <a:p>
            <a:pPr marL="823913" lvl="1" indent="-285750"/>
            <a:r>
              <a:rPr lang="en-IE" dirty="0" smtClean="0"/>
              <a:t>Reassemble lines</a:t>
            </a:r>
          </a:p>
          <a:p>
            <a:pPr marL="1117600" lvl="2" indent="-222250"/>
            <a:r>
              <a:rPr lang="en-IE" dirty="0" smtClean="0"/>
              <a:t>Text ordered by vertical, horizontal position</a:t>
            </a:r>
          </a:p>
          <a:p>
            <a:pPr marL="1117600" lvl="2" indent="-222250"/>
            <a:r>
              <a:rPr lang="en-IE" dirty="0" smtClean="0"/>
              <a:t>Similar vertical placement with matching font characteristics</a:t>
            </a:r>
          </a:p>
          <a:p>
            <a:pPr marL="823913" lvl="1" indent="-285750"/>
            <a:r>
              <a:rPr lang="en-IE" dirty="0" smtClean="0"/>
              <a:t>Reassemble paragraphs</a:t>
            </a:r>
          </a:p>
          <a:p>
            <a:pPr marL="1117600" lvl="2" indent="-222250"/>
            <a:r>
              <a:rPr lang="en-IE" dirty="0" smtClean="0"/>
              <a:t>Use spacing frequency tables to determine the most popular line spacing used for particular font sizes</a:t>
            </a:r>
          </a:p>
          <a:p>
            <a:pPr marL="1117600" lvl="2" indent="-222250"/>
            <a:r>
              <a:rPr lang="en-IE" dirty="0" smtClean="0"/>
              <a:t>Combine lines into paragraphs if the spacing is appropriate and the font characteristics are appropriate</a:t>
            </a:r>
          </a:p>
          <a:p>
            <a:pPr marL="823913" lvl="1" indent="-285750"/>
            <a:r>
              <a:rPr lang="en-IE" dirty="0" smtClean="0"/>
              <a:t>Cater for </a:t>
            </a:r>
            <a:r>
              <a:rPr lang="en-IE" dirty="0" smtClean="0"/>
              <a:t>columns</a:t>
            </a:r>
          </a:p>
          <a:p>
            <a:pPr marL="1117600" lvl="2" indent="-222250"/>
            <a:r>
              <a:rPr lang="en-IE" dirty="0" smtClean="0"/>
              <a:t>Identify columnar areas on page</a:t>
            </a:r>
          </a:p>
          <a:p>
            <a:pPr marL="1117600" lvl="2" indent="-222250"/>
            <a:r>
              <a:rPr lang="en-IE" dirty="0" smtClean="0"/>
              <a:t>Different areas of the page may use different numbers of columns</a:t>
            </a:r>
          </a:p>
          <a:p>
            <a:pPr marL="1117600" lvl="2" indent="-222250"/>
            <a:r>
              <a:rPr lang="en-IE" dirty="0" smtClean="0"/>
              <a:t>Columns reorder the logical flow and organisation of the text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2</a:t>
            </a:r>
            <a:r>
              <a:rPr lang="en-IE" sz="3600" dirty="0" smtClean="0"/>
              <a:t>. Determine logical structure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en-IE" dirty="0" smtClean="0"/>
              <a:t>Text and layout</a:t>
            </a:r>
          </a:p>
          <a:p>
            <a:pPr marL="823913" lvl="1" indent="-285750"/>
            <a:r>
              <a:rPr lang="en-IE" dirty="0" smtClean="0"/>
              <a:t>Cater </a:t>
            </a:r>
            <a:r>
              <a:rPr lang="en-IE" dirty="0" smtClean="0"/>
              <a:t>for column </a:t>
            </a:r>
            <a:r>
              <a:rPr lang="en-IE" dirty="0" smtClean="0"/>
              <a:t>breaks</a:t>
            </a:r>
          </a:p>
          <a:p>
            <a:pPr marL="1117600" lvl="2" indent="-309563"/>
            <a:r>
              <a:rPr lang="en-IE" dirty="0" smtClean="0"/>
              <a:t>Reassemble paragraphs across column breaks</a:t>
            </a:r>
            <a:endParaRPr lang="en-IE" dirty="0" smtClean="0"/>
          </a:p>
          <a:p>
            <a:pPr marL="823913" lvl="1" indent="-285750"/>
            <a:r>
              <a:rPr lang="en-IE" dirty="0" smtClean="0"/>
              <a:t>Cater for page breaks</a:t>
            </a:r>
          </a:p>
          <a:p>
            <a:pPr marL="1117600" lvl="2" indent="-309563"/>
            <a:r>
              <a:rPr lang="en-IE" dirty="0" smtClean="0"/>
              <a:t>Reassemble paragraphs across page breaks</a:t>
            </a:r>
          </a:p>
          <a:p>
            <a:pPr marL="823913" lvl="1" indent="-285750"/>
            <a:r>
              <a:rPr lang="en-IE" dirty="0" smtClean="0"/>
              <a:t>Cater for “out of sequence” text</a:t>
            </a:r>
          </a:p>
          <a:p>
            <a:pPr marL="1117600" lvl="2" indent="-309563"/>
            <a:r>
              <a:rPr lang="en-IE" dirty="0" smtClean="0"/>
              <a:t>Ensure that items of this nature do not compromise normal processing</a:t>
            </a:r>
          </a:p>
          <a:p>
            <a:pPr marL="1117600" lvl="2" indent="-309563"/>
            <a:r>
              <a:rPr lang="en-IE" dirty="0" smtClean="0"/>
              <a:t>Ensure that items of this nature are dealt with correctly</a:t>
            </a:r>
          </a:p>
          <a:p>
            <a:pPr marL="823913" lvl="1" indent="-285750"/>
            <a:r>
              <a:rPr lang="en-IE" dirty="0" smtClean="0"/>
              <a:t>Cater for effects e.g. double print for bold</a:t>
            </a:r>
          </a:p>
          <a:p>
            <a:pPr marL="823913" lvl="1" indent="-285750"/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2</a:t>
            </a:r>
            <a:r>
              <a:rPr lang="en-IE" sz="3600" dirty="0" smtClean="0"/>
              <a:t>. Determine logical structure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 fontScale="85000" lnSpcReduction="20000"/>
          </a:bodyPr>
          <a:lstStyle/>
          <a:p>
            <a:pPr marL="514350" indent="-514350"/>
            <a:r>
              <a:rPr lang="en-IE" dirty="0" smtClean="0"/>
              <a:t>Images and captions</a:t>
            </a:r>
          </a:p>
          <a:p>
            <a:pPr marL="823913" lvl="1" indent="-285750"/>
            <a:r>
              <a:rPr lang="en-IE" dirty="0" smtClean="0"/>
              <a:t>Placement and size identified from MARS output</a:t>
            </a:r>
          </a:p>
          <a:p>
            <a:pPr marL="823913" lvl="1" indent="-285750"/>
            <a:r>
              <a:rPr lang="en-IE" dirty="0" smtClean="0"/>
              <a:t>Captions</a:t>
            </a:r>
          </a:p>
          <a:p>
            <a:pPr marL="1117600" lvl="2" indent="-309563"/>
            <a:r>
              <a:rPr lang="en-IE" dirty="0" smtClean="0"/>
              <a:t>Determine font characteristics that are most likely to be captions</a:t>
            </a:r>
          </a:p>
          <a:p>
            <a:pPr marL="1117600" lvl="2" indent="-309563"/>
            <a:r>
              <a:rPr lang="en-IE" dirty="0" smtClean="0"/>
              <a:t>Evaluate all text in, near or around an image to determine its “caption suitability weighting”</a:t>
            </a:r>
          </a:p>
          <a:p>
            <a:pPr marL="1382713" lvl="3" indent="-304800"/>
            <a:r>
              <a:rPr lang="en-IE" dirty="0" smtClean="0"/>
              <a:t>Placement direction: left, right, over, under</a:t>
            </a:r>
          </a:p>
          <a:p>
            <a:pPr marL="1382713" lvl="3" indent="-304800"/>
            <a:r>
              <a:rPr lang="en-IE" dirty="0" smtClean="0"/>
              <a:t>Distance from or within image</a:t>
            </a:r>
          </a:p>
          <a:p>
            <a:pPr marL="1382713" lvl="3" indent="-304800"/>
            <a:r>
              <a:rPr lang="en-IE" dirty="0" smtClean="0"/>
              <a:t>Has the font already been used for captions?</a:t>
            </a:r>
          </a:p>
          <a:p>
            <a:pPr marL="1117600" lvl="2" indent="-309563"/>
            <a:r>
              <a:rPr lang="en-IE" dirty="0" smtClean="0"/>
              <a:t>Captions may be split over multiple lines, which need to be reassembled</a:t>
            </a:r>
          </a:p>
          <a:p>
            <a:pPr marL="1117600" lvl="2" indent="-309563"/>
            <a:r>
              <a:rPr lang="en-IE" dirty="0" smtClean="0"/>
              <a:t>Captions may be shared across images</a:t>
            </a:r>
          </a:p>
          <a:p>
            <a:pPr marL="823913" lvl="1" indent="-285750"/>
            <a:r>
              <a:rPr lang="en-IE" dirty="0" smtClean="0"/>
              <a:t>Handle image labels (text within images)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2</a:t>
            </a:r>
            <a:r>
              <a:rPr lang="en-IE" sz="3600" dirty="0" smtClean="0"/>
              <a:t>. Determine logical structure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lang="en-IE" dirty="0" smtClean="0"/>
              <a:t>Print specifics</a:t>
            </a:r>
          </a:p>
          <a:p>
            <a:pPr marL="823913" lvl="1" indent="-285750"/>
            <a:r>
              <a:rPr lang="en-IE" dirty="0" smtClean="0"/>
              <a:t>Headers / footers</a:t>
            </a:r>
          </a:p>
          <a:p>
            <a:pPr marL="1117600" lvl="2" indent="-309563"/>
            <a:r>
              <a:rPr lang="en-IE" dirty="0" smtClean="0"/>
              <a:t>Required for print media</a:t>
            </a:r>
          </a:p>
          <a:p>
            <a:pPr marL="1117600" lvl="2" indent="-309563"/>
            <a:r>
              <a:rPr lang="en-IE" dirty="0" smtClean="0"/>
              <a:t>Need to be ignored in electronic version</a:t>
            </a:r>
          </a:p>
          <a:p>
            <a:pPr marL="1117600" lvl="2" indent="-309563"/>
            <a:r>
              <a:rPr lang="en-IE" dirty="0" smtClean="0"/>
              <a:t>Use placement frequency analysis to identify items that appear in consistent places on a majority of pages</a:t>
            </a:r>
          </a:p>
          <a:p>
            <a:pPr marL="1382713" lvl="3" indent="-217488"/>
            <a:r>
              <a:rPr lang="en-IE" dirty="0" smtClean="0"/>
              <a:t>Odd / even pages may be different</a:t>
            </a:r>
          </a:p>
          <a:p>
            <a:pPr marL="1382713" lvl="3" indent="-217488"/>
            <a:r>
              <a:rPr lang="en-IE" dirty="0" smtClean="0"/>
              <a:t>Placement may vary because of alignment</a:t>
            </a:r>
          </a:p>
          <a:p>
            <a:pPr marL="1117600" lvl="2" indent="-309563"/>
            <a:r>
              <a:rPr lang="en-IE" dirty="0" smtClean="0"/>
              <a:t>Use text frequency checking along with placement frequency analysis</a:t>
            </a:r>
          </a:p>
          <a:p>
            <a:pPr marL="1382713" lvl="3" indent="-217488"/>
            <a:r>
              <a:rPr lang="en-IE" dirty="0" smtClean="0"/>
              <a:t>Headings, page numbers may vary so patterns need to be determined and matched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2</a:t>
            </a:r>
            <a:r>
              <a:rPr lang="en-IE" sz="3600" dirty="0" smtClean="0"/>
              <a:t>. Determine logical structure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Print specifics</a:t>
            </a:r>
          </a:p>
          <a:p>
            <a:pPr marL="824992" lvl="1" indent="-309563"/>
            <a:r>
              <a:rPr lang="en-IE" dirty="0" smtClean="0"/>
              <a:t>Images may be used in headers / footers or as backgrounds</a:t>
            </a:r>
          </a:p>
          <a:p>
            <a:pPr marL="1117537" lvl="2" indent="-217488"/>
            <a:r>
              <a:rPr lang="en-IE" dirty="0" smtClean="0"/>
              <a:t>Use image frequency to ignore repeated use of the same image in the same place</a:t>
            </a:r>
          </a:p>
          <a:p>
            <a:pPr marL="1117537" lvl="2" indent="-217488"/>
            <a:r>
              <a:rPr lang="en-IE" dirty="0" smtClean="0"/>
              <a:t>Different image files may be used that look the same</a:t>
            </a:r>
          </a:p>
          <a:p>
            <a:pPr marL="823913" lvl="1" indent="-285750"/>
            <a:r>
              <a:rPr lang="en-IE" dirty="0" smtClean="0"/>
              <a:t>Markings for printer may be included in the PDF file</a:t>
            </a:r>
          </a:p>
          <a:p>
            <a:pPr marL="1117600" lvl="2" indent="-309563"/>
            <a:r>
              <a:rPr lang="en-IE" dirty="0" smtClean="0"/>
              <a:t>Ignore text, images outside of the printable area of the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3</a:t>
            </a:r>
            <a:r>
              <a:rPr lang="en-IE" sz="3600" dirty="0" smtClean="0"/>
              <a:t>. Generate HTML and SCORM manifest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HTML is generated to represent the logical flow of the document</a:t>
            </a:r>
          </a:p>
          <a:p>
            <a:pPr marL="823913" lvl="1" indent="-285750"/>
            <a:r>
              <a:rPr lang="en-IE" dirty="0" smtClean="0"/>
              <a:t>Headings</a:t>
            </a:r>
          </a:p>
          <a:p>
            <a:pPr marL="823913" lvl="1" indent="-285750"/>
            <a:r>
              <a:rPr lang="en-IE" dirty="0" smtClean="0"/>
              <a:t>Paragraphs</a:t>
            </a:r>
          </a:p>
          <a:p>
            <a:pPr marL="823913" lvl="1" indent="-285750"/>
            <a:r>
              <a:rPr lang="en-IE" dirty="0" smtClean="0"/>
              <a:t>Images and captions</a:t>
            </a:r>
          </a:p>
          <a:p>
            <a:pPr marL="823913" lvl="1" indent="-285750"/>
            <a:r>
              <a:rPr lang="en-IE" dirty="0" smtClean="0"/>
              <a:t>Multiple HTML files generated</a:t>
            </a:r>
          </a:p>
          <a:p>
            <a:pPr marL="1117600" lvl="2" indent="-309563"/>
            <a:r>
              <a:rPr lang="en-IE" dirty="0" smtClean="0"/>
              <a:t>Determined by the number of logical headings</a:t>
            </a:r>
          </a:p>
          <a:p>
            <a:pPr marL="824992" lvl="1" indent="-309563"/>
            <a:r>
              <a:rPr lang="en-IE" dirty="0" smtClean="0"/>
              <a:t>HTML can reflow</a:t>
            </a:r>
          </a:p>
          <a:p>
            <a:pPr marL="824992" lvl="1" indent="-309563"/>
            <a:r>
              <a:rPr lang="en-IE" dirty="0" smtClean="0"/>
              <a:t>Natural choice for web delivery</a:t>
            </a:r>
          </a:p>
          <a:p>
            <a:pPr marL="825246" lvl="1" indent="-514350"/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3</a:t>
            </a:r>
            <a:r>
              <a:rPr lang="en-IE" sz="3600" dirty="0" smtClean="0"/>
              <a:t>. Generate HTML and SCORM manifest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Manifest file created</a:t>
            </a:r>
          </a:p>
          <a:p>
            <a:pPr marL="823913" lvl="1" indent="-285750"/>
            <a:r>
              <a:rPr lang="en-IE" dirty="0" smtClean="0"/>
              <a:t>SCOs are the HTML files</a:t>
            </a:r>
          </a:p>
          <a:p>
            <a:pPr marL="823913" lvl="1" indent="-285750"/>
            <a:r>
              <a:rPr lang="en-IE" dirty="0" smtClean="0"/>
              <a:t>Logical structure reflected in the manifest file</a:t>
            </a:r>
          </a:p>
          <a:p>
            <a:pPr marL="825246" lvl="1" indent="-514350"/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4</a:t>
            </a:r>
            <a:r>
              <a:rPr lang="en-IE" sz="3600" dirty="0" smtClean="0"/>
              <a:t>. Enhance HTML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HTML files will contain the content material</a:t>
            </a:r>
          </a:p>
          <a:p>
            <a:pPr marL="514350" indent="-514350"/>
            <a:r>
              <a:rPr lang="en-IE" dirty="0" smtClean="0"/>
              <a:t>Additional formatting or layout styling can be applied to enhance electronic viewing</a:t>
            </a:r>
            <a:endParaRPr lang="en-IE" dirty="0" smtClean="0"/>
          </a:p>
          <a:p>
            <a:pPr marL="514350" indent="-514350"/>
            <a:r>
              <a:rPr lang="en-IE" dirty="0" smtClean="0"/>
              <a:t>Provides a basis to add interactivity or additional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4</a:t>
            </a:r>
            <a:r>
              <a:rPr lang="en-IE" sz="3600" dirty="0" smtClean="0"/>
              <a:t>. Enhance HTML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Create a rendering engine</a:t>
            </a:r>
          </a:p>
          <a:p>
            <a:pPr marL="823913" lvl="1" indent="-285750"/>
            <a:r>
              <a:rPr lang="en-IE" dirty="0" smtClean="0"/>
              <a:t>Enables unfolding of content</a:t>
            </a:r>
          </a:p>
          <a:p>
            <a:pPr marL="823913" lvl="1" indent="-285750"/>
            <a:r>
              <a:rPr lang="en-IE" dirty="0" smtClean="0"/>
              <a:t>Provides a method to add interactive elements i.e. responses</a:t>
            </a:r>
          </a:p>
          <a:p>
            <a:pPr marL="823913" lvl="1" indent="-285750"/>
            <a:r>
              <a:rPr lang="en-IE" dirty="0" smtClean="0"/>
              <a:t>Provides a mechanism to deliver assessment e.g. word based, mathematical, multi-choice etc.</a:t>
            </a:r>
          </a:p>
          <a:p>
            <a:pPr marL="823913" lvl="1" indent="-285750"/>
            <a:r>
              <a:rPr lang="en-IE" dirty="0" smtClean="0"/>
              <a:t>Rendering engine will update the HTML file to add JavaScript to handle the dynamic elements added to the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Conclusions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 fontScale="85000" lnSpcReduction="10000"/>
          </a:bodyPr>
          <a:lstStyle/>
          <a:p>
            <a:pPr marL="514350" indent="-514350"/>
            <a:r>
              <a:rPr lang="en-IE" dirty="0" smtClean="0"/>
              <a:t>Automatic conversion is largely possible and feasible</a:t>
            </a:r>
          </a:p>
          <a:p>
            <a:pPr marL="514350" indent="-514350"/>
            <a:endParaRPr lang="en-IE" dirty="0" smtClean="0"/>
          </a:p>
          <a:p>
            <a:pPr marL="514350" indent="-514350"/>
            <a:endParaRPr lang="en-IE" dirty="0" smtClean="0"/>
          </a:p>
          <a:p>
            <a:pPr marL="514350" indent="-514350"/>
            <a:endParaRPr lang="en-IE" dirty="0" smtClean="0"/>
          </a:p>
          <a:p>
            <a:pPr marL="514350" indent="-514350"/>
            <a:endParaRPr lang="en-IE" dirty="0" smtClean="0"/>
          </a:p>
          <a:p>
            <a:pPr marL="514350" indent="-514350"/>
            <a:r>
              <a:rPr lang="en-IE" dirty="0" smtClean="0"/>
              <a:t>It will not catch everything but should provide 90-95% accuracy in minutes</a:t>
            </a:r>
          </a:p>
          <a:p>
            <a:pPr marL="514350" indent="-514350"/>
            <a:r>
              <a:rPr lang="en-IE" dirty="0" smtClean="0"/>
              <a:t>Provides a feasible method to start on the path to electronic delivery of material</a:t>
            </a:r>
          </a:p>
          <a:p>
            <a:pPr marL="514350" indent="-514350"/>
            <a:r>
              <a:rPr lang="en-IE" dirty="0" smtClean="0"/>
              <a:t>Provides a basis to add interactivity to the content</a:t>
            </a:r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pic>
        <p:nvPicPr>
          <p:cNvPr id="1031" name="Picture 7" descr="C:\Users\John\AppData\Local\Microsoft\Windows\Temporary Internet Files\Content.IE5\2NVUJKYU\MPj042306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380" y="2786058"/>
            <a:ext cx="2016000" cy="1368000"/>
          </a:xfrm>
          <a:prstGeom prst="rect">
            <a:avLst/>
          </a:prstGeom>
          <a:noFill/>
        </p:spPr>
      </p:pic>
      <p:pic>
        <p:nvPicPr>
          <p:cNvPr id="1034" name="Picture 10" descr="C:\Users\John\AppData\Local\Microsoft\Windows\Temporary Internet Files\Content.IE5\VVEX2N4C\MPj043951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7307" y="2786058"/>
            <a:ext cx="2049073" cy="136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Overview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Challenge</a:t>
            </a:r>
            <a:endParaRPr lang="en-IE" dirty="0" smtClean="0"/>
          </a:p>
          <a:p>
            <a:pPr marL="514350" indent="-514350"/>
            <a:r>
              <a:rPr lang="en-IE" dirty="0" smtClean="0"/>
              <a:t>Concerns</a:t>
            </a:r>
          </a:p>
          <a:p>
            <a:pPr marL="514350" indent="-514350"/>
            <a:r>
              <a:rPr lang="en-IE" dirty="0" smtClean="0"/>
              <a:t>Goal</a:t>
            </a:r>
            <a:endParaRPr lang="en-IE" dirty="0" smtClean="0"/>
          </a:p>
          <a:p>
            <a:pPr marL="514350" indent="-514350"/>
            <a:r>
              <a:rPr lang="en-IE" dirty="0" smtClean="0"/>
              <a:t>Solution</a:t>
            </a:r>
            <a:endParaRPr lang="en-IE" dirty="0" smtClean="0"/>
          </a:p>
          <a:p>
            <a:pPr marL="514350" indent="-514350"/>
            <a:r>
              <a:rPr lang="en-IE" dirty="0" smtClean="0"/>
              <a:t>Conclusions</a:t>
            </a:r>
            <a:endParaRPr lang="en-IE" dirty="0" smtClean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Challenge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Vast range of content available in print media</a:t>
            </a:r>
            <a:endParaRPr lang="en-IE" dirty="0" smtClean="0"/>
          </a:p>
          <a:p>
            <a:pPr marL="514350" indent="-514350"/>
            <a:r>
              <a:rPr lang="en-IE" dirty="0" smtClean="0"/>
              <a:t>Does this provide a route to electronic media?</a:t>
            </a:r>
          </a:p>
          <a:p>
            <a:pPr marL="514350" indent="-514350"/>
            <a:r>
              <a:rPr lang="en-IE" dirty="0" smtClean="0"/>
              <a:t>Print media available as PDF</a:t>
            </a:r>
            <a:endParaRPr lang="en-IE" dirty="0" smtClean="0"/>
          </a:p>
          <a:p>
            <a:pPr marL="514350" indent="-514350"/>
            <a:r>
              <a:rPr lang="en-IE" dirty="0" smtClean="0"/>
              <a:t>Displaying PDF electronically adds little value</a:t>
            </a:r>
          </a:p>
          <a:p>
            <a:pPr marL="823913" lvl="1" indent="-285750"/>
            <a:r>
              <a:rPr lang="en-IE" dirty="0" smtClean="0"/>
              <a:t>No reflow for different screen and device sizes</a:t>
            </a:r>
          </a:p>
          <a:p>
            <a:pPr marL="823913" lvl="1" indent="-285750"/>
            <a:r>
              <a:rPr lang="en-IE" dirty="0" smtClean="0"/>
              <a:t>No method to enhance / supplement material</a:t>
            </a:r>
          </a:p>
          <a:p>
            <a:pPr marL="823913" lvl="1" indent="-285750"/>
            <a:r>
              <a:rPr lang="en-IE" dirty="0" smtClean="0"/>
              <a:t>No method to add interactivity</a:t>
            </a:r>
            <a:endParaRPr lang="en-IE" dirty="0" smtClean="0"/>
          </a:p>
          <a:p>
            <a:pPr marL="514350" indent="-514350"/>
            <a:endParaRPr lang="en-IE" dirty="0" smtClean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Concerns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Should print media be used as electronic media?</a:t>
            </a:r>
            <a:endParaRPr lang="en-IE" dirty="0" smtClean="0"/>
          </a:p>
          <a:p>
            <a:pPr marL="823913" lvl="1" indent="-285750"/>
            <a:r>
              <a:rPr lang="en-IE" dirty="0" smtClean="0"/>
              <a:t>Starting point</a:t>
            </a:r>
          </a:p>
          <a:p>
            <a:pPr marL="823913" lvl="1" indent="-285750"/>
            <a:r>
              <a:rPr lang="en-IE" dirty="0" smtClean="0"/>
              <a:t>Time-efficient and low cost</a:t>
            </a:r>
          </a:p>
          <a:p>
            <a:pPr marL="514350" indent="-514350"/>
            <a:r>
              <a:rPr lang="en-IE" dirty="0" smtClean="0"/>
              <a:t>Can the process be carried out automatically?</a:t>
            </a:r>
          </a:p>
          <a:p>
            <a:pPr marL="825246" lvl="1" indent="-514350"/>
            <a:r>
              <a:rPr lang="en-IE" dirty="0" smtClean="0"/>
              <a:t>With minimal manual intervention?</a:t>
            </a:r>
          </a:p>
          <a:p>
            <a:pPr marL="825246" lvl="1" indent="-514350"/>
            <a:r>
              <a:rPr lang="en-IE" dirty="0" smtClean="0"/>
              <a:t>Will there be document characteristics that must be taken into account?</a:t>
            </a:r>
            <a:endParaRPr lang="en-IE" dirty="0" smtClean="0"/>
          </a:p>
          <a:p>
            <a:pPr marL="514350" indent="-514350"/>
            <a:endParaRPr lang="en-IE" dirty="0" smtClean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Goal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Automatically translate PDF material into a SCORM / CC package</a:t>
            </a:r>
            <a:endParaRPr lang="en-IE" dirty="0" smtClean="0"/>
          </a:p>
          <a:p>
            <a:pPr marL="514350" indent="-514350"/>
            <a:r>
              <a:rPr lang="en-IE" dirty="0" smtClean="0"/>
              <a:t>Why?</a:t>
            </a:r>
          </a:p>
          <a:p>
            <a:pPr marL="823913" lvl="1" indent="-285750"/>
            <a:r>
              <a:rPr lang="en-IE" dirty="0" smtClean="0"/>
              <a:t>Reflow to device size</a:t>
            </a:r>
          </a:p>
          <a:p>
            <a:pPr marL="823913" lvl="1" indent="-285750"/>
            <a:r>
              <a:rPr lang="en-IE" dirty="0" smtClean="0"/>
              <a:t>Easily enhanced to take advantage of electronic platform e.g. movies</a:t>
            </a:r>
          </a:p>
          <a:p>
            <a:pPr marL="823913" lvl="1" indent="-285750"/>
            <a:r>
              <a:rPr lang="en-IE" dirty="0" smtClean="0"/>
              <a:t>Can add interactivity and integrate assessments</a:t>
            </a:r>
          </a:p>
          <a:p>
            <a:pPr marL="823913" lvl="1" indent="-285750"/>
            <a:r>
              <a:rPr lang="en-IE" dirty="0" smtClean="0"/>
              <a:t>Cost efficient method for a publisher to get started on an electronic delivery path</a:t>
            </a:r>
            <a:endParaRPr lang="en-IE" dirty="0" smtClean="0"/>
          </a:p>
          <a:p>
            <a:pPr marL="514350" indent="-514350"/>
            <a:endParaRPr lang="en-IE" dirty="0" smtClean="0"/>
          </a:p>
          <a:p>
            <a:pPr marL="514350" indent="-514350"/>
            <a:endParaRPr lang="en-IE" dirty="0" smtClean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Solution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4114800" cy="4321197"/>
          </a:xfrm>
        </p:spPr>
        <p:txBody>
          <a:bodyPr>
            <a:normAutofit fontScale="85000" lnSpcReduction="20000"/>
          </a:bodyPr>
          <a:lstStyle/>
          <a:p>
            <a:pPr marL="514350" indent="-514350"/>
            <a:r>
              <a:rPr lang="en-IE" dirty="0" smtClean="0"/>
              <a:t>Jupiter</a:t>
            </a:r>
          </a:p>
          <a:p>
            <a:pPr marL="823913" lvl="1" indent="-379413">
              <a:buFont typeface="+mj-lt"/>
              <a:buAutoNum type="arabicPeriod"/>
            </a:pPr>
            <a:r>
              <a:rPr lang="en-IE" dirty="0" smtClean="0"/>
              <a:t>Use Adobe MARS to extract elements from PDF file(s)</a:t>
            </a:r>
          </a:p>
          <a:p>
            <a:pPr marL="823913" lvl="1" indent="-379413">
              <a:buFont typeface="+mj-lt"/>
              <a:buAutoNum type="arabicPeriod"/>
            </a:pPr>
            <a:r>
              <a:rPr lang="en-IE" dirty="0" smtClean="0"/>
              <a:t>Extract elements from </a:t>
            </a:r>
            <a:r>
              <a:rPr lang="en-IE" dirty="0" smtClean="0"/>
              <a:t>MARS output </a:t>
            </a:r>
            <a:r>
              <a:rPr lang="en-IE" dirty="0" smtClean="0"/>
              <a:t>and interpret them to determine the logical structure</a:t>
            </a:r>
          </a:p>
          <a:p>
            <a:pPr marL="823913" lvl="1" indent="-379413">
              <a:buFont typeface="+mj-lt"/>
              <a:buAutoNum type="arabicPeriod"/>
            </a:pPr>
            <a:r>
              <a:rPr lang="en-IE" dirty="0" smtClean="0"/>
              <a:t>Generate HTML / SCORM Manifest with the material from the PDF document</a:t>
            </a:r>
          </a:p>
          <a:p>
            <a:pPr marL="823913" lvl="1" indent="-379413">
              <a:buFont typeface="+mj-lt"/>
              <a:buAutoNum type="arabicPeriod"/>
            </a:pPr>
            <a:r>
              <a:rPr lang="en-IE" dirty="0" smtClean="0"/>
              <a:t>Provide an engine to generate enhanced HTML</a:t>
            </a:r>
            <a:endParaRPr lang="en-IE" dirty="0" smtClean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4714876" y="2214554"/>
            <a:ext cx="1214446" cy="64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dirty="0" smtClean="0"/>
              <a:t>PDF file(s)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6429388" y="2214554"/>
            <a:ext cx="1214446" cy="64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dirty="0" smtClean="0"/>
              <a:t>MARS Output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6500826" y="4500570"/>
            <a:ext cx="1214446" cy="64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dirty="0" smtClean="0"/>
              <a:t>HTML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4714876" y="4497181"/>
            <a:ext cx="1214446" cy="64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dirty="0" smtClean="0"/>
              <a:t>SCORM Package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6500826" y="5643577"/>
            <a:ext cx="1214446" cy="64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dirty="0" smtClean="0"/>
              <a:t>Enhanced HTML</a:t>
            </a:r>
            <a:endParaRPr lang="en-IE" dirty="0"/>
          </a:p>
        </p:txBody>
      </p:sp>
      <p:cxnSp>
        <p:nvCxnSpPr>
          <p:cNvPr id="11" name="Straight Arrow Connector 10"/>
          <p:cNvCxnSpPr>
            <a:stCxn id="6" idx="3"/>
            <a:endCxn id="7" idx="1"/>
          </p:cNvCxnSpPr>
          <p:nvPr/>
        </p:nvCxnSpPr>
        <p:spPr>
          <a:xfrm>
            <a:off x="5929322" y="2538554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23" idx="2"/>
            <a:endCxn id="9" idx="0"/>
          </p:cNvCxnSpPr>
          <p:nvPr/>
        </p:nvCxnSpPr>
        <p:spPr>
          <a:xfrm rot="5400000">
            <a:off x="5329865" y="3647690"/>
            <a:ext cx="841725" cy="8572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3" idx="2"/>
            <a:endCxn id="8" idx="0"/>
          </p:cNvCxnSpPr>
          <p:nvPr/>
        </p:nvCxnSpPr>
        <p:spPr>
          <a:xfrm rot="16200000" flipH="1">
            <a:off x="6221145" y="3613666"/>
            <a:ext cx="845114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2"/>
            <a:endCxn id="10" idx="0"/>
          </p:cNvCxnSpPr>
          <p:nvPr/>
        </p:nvCxnSpPr>
        <p:spPr>
          <a:xfrm rot="5400000">
            <a:off x="6860546" y="5396073"/>
            <a:ext cx="49500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714876" y="3286124"/>
            <a:ext cx="292895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E" dirty="0" smtClean="0"/>
              <a:t>Jupiter</a:t>
            </a:r>
            <a:endParaRPr lang="en-IE" dirty="0"/>
          </a:p>
        </p:txBody>
      </p:sp>
      <p:cxnSp>
        <p:nvCxnSpPr>
          <p:cNvPr id="28" name="Elbow Connector 27"/>
          <p:cNvCxnSpPr>
            <a:stCxn id="7" idx="3"/>
            <a:endCxn id="23" idx="3"/>
          </p:cNvCxnSpPr>
          <p:nvPr/>
        </p:nvCxnSpPr>
        <p:spPr>
          <a:xfrm>
            <a:off x="7643834" y="2538554"/>
            <a:ext cx="1588" cy="932236"/>
          </a:xfrm>
          <a:prstGeom prst="bentConnector3">
            <a:avLst>
              <a:gd name="adj1" fmla="val 14395466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1. Extract PDF elements with MARS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 fontScale="92500"/>
          </a:bodyPr>
          <a:lstStyle/>
          <a:p>
            <a:pPr marL="514350" indent="-514350"/>
            <a:r>
              <a:rPr lang="en-IE" dirty="0" smtClean="0"/>
              <a:t>MARS produces a ZIP file for each PDF</a:t>
            </a:r>
          </a:p>
          <a:p>
            <a:pPr marL="514350" indent="-514350"/>
            <a:r>
              <a:rPr lang="en-IE" dirty="0" smtClean="0"/>
              <a:t>XML definition for each page</a:t>
            </a:r>
          </a:p>
          <a:p>
            <a:pPr marL="823913" lvl="1" indent="-285750"/>
            <a:r>
              <a:rPr lang="en-IE" dirty="0" smtClean="0"/>
              <a:t>Text</a:t>
            </a:r>
          </a:p>
          <a:p>
            <a:pPr marL="1117600" lvl="2" indent="-309563"/>
            <a:r>
              <a:rPr lang="en-IE" dirty="0" smtClean="0"/>
              <a:t>Co-ordinates on displayed page and transformation matrix</a:t>
            </a:r>
          </a:p>
          <a:p>
            <a:pPr marL="1117600" lvl="2" indent="-309563"/>
            <a:r>
              <a:rPr lang="en-IE" dirty="0" smtClean="0"/>
              <a:t>At best, </a:t>
            </a:r>
            <a:r>
              <a:rPr lang="en-IE" dirty="0" smtClean="0"/>
              <a:t>one entry per line</a:t>
            </a:r>
            <a:endParaRPr lang="en-IE" dirty="0" smtClean="0"/>
          </a:p>
          <a:p>
            <a:pPr marL="1117600" lvl="2" indent="-309563"/>
            <a:r>
              <a:rPr lang="en-IE" dirty="0" smtClean="0"/>
              <a:t>At worst, </a:t>
            </a:r>
            <a:r>
              <a:rPr lang="en-IE" dirty="0" smtClean="0"/>
              <a:t>one entry per character</a:t>
            </a:r>
            <a:endParaRPr lang="en-IE" dirty="0" smtClean="0"/>
          </a:p>
          <a:p>
            <a:pPr marL="823913" lvl="1" indent="-285750"/>
            <a:r>
              <a:rPr lang="en-IE" dirty="0" smtClean="0"/>
              <a:t>Images</a:t>
            </a:r>
          </a:p>
          <a:p>
            <a:pPr marL="1117600" lvl="2" indent="-309563"/>
            <a:r>
              <a:rPr lang="en-IE" dirty="0" smtClean="0"/>
              <a:t>Co-ordinates </a:t>
            </a:r>
            <a:r>
              <a:rPr lang="en-IE" dirty="0" smtClean="0"/>
              <a:t>on displayed page and transformation </a:t>
            </a:r>
            <a:r>
              <a:rPr lang="en-IE" dirty="0" smtClean="0"/>
              <a:t>matrix</a:t>
            </a:r>
          </a:p>
          <a:p>
            <a:pPr marL="1117600" lvl="2" indent="-309563"/>
            <a:r>
              <a:rPr lang="en-IE" dirty="0" smtClean="0"/>
              <a:t>Images contained in a folder in the ZIP </a:t>
            </a:r>
            <a:r>
              <a:rPr lang="en-IE" dirty="0" smtClean="0"/>
              <a:t>file</a:t>
            </a:r>
          </a:p>
          <a:p>
            <a:pPr marL="514350" indent="-514350"/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2</a:t>
            </a:r>
            <a:r>
              <a:rPr lang="en-IE" sz="3600" dirty="0" smtClean="0"/>
              <a:t>. Determine logical structure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/>
          </a:bodyPr>
          <a:lstStyle/>
          <a:p>
            <a:pPr marL="514350" indent="-514350"/>
            <a:r>
              <a:rPr lang="en-IE" dirty="0" smtClean="0"/>
              <a:t>Jupiter uses XML elements from MARS to determine the logical structure</a:t>
            </a:r>
          </a:p>
          <a:p>
            <a:pPr marL="823913" lvl="1" indent="-285750"/>
            <a:r>
              <a:rPr lang="en-IE" dirty="0" smtClean="0"/>
              <a:t>Headings</a:t>
            </a:r>
            <a:endParaRPr lang="en-IE" dirty="0" smtClean="0"/>
          </a:p>
          <a:p>
            <a:pPr marL="823913" lvl="1" indent="-285750"/>
            <a:r>
              <a:rPr lang="en-IE" dirty="0" smtClean="0"/>
              <a:t>Text and layout</a:t>
            </a:r>
          </a:p>
          <a:p>
            <a:pPr marL="823913" lvl="1" indent="-285750"/>
            <a:r>
              <a:rPr lang="en-IE" dirty="0" smtClean="0"/>
              <a:t>Images and captions</a:t>
            </a:r>
          </a:p>
          <a:p>
            <a:pPr marL="823913" lvl="1" indent="-285750"/>
            <a:r>
              <a:rPr lang="en-IE" dirty="0" smtClean="0"/>
              <a:t>Print specifics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Solution</a:t>
            </a:r>
            <a:br>
              <a:rPr lang="en-IE" dirty="0" smtClean="0"/>
            </a:br>
            <a:r>
              <a:rPr lang="en-IE" sz="3600" dirty="0" smtClean="0"/>
              <a:t>2</a:t>
            </a:r>
            <a:r>
              <a:rPr lang="en-IE" sz="3600" dirty="0" smtClean="0"/>
              <a:t>. Determine logical structure</a:t>
            </a:r>
            <a:endParaRPr lang="en-IE" sz="3600" dirty="0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2179636"/>
            <a:ext cx="8258204" cy="4321197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en-IE" dirty="0" smtClean="0"/>
              <a:t>Headings</a:t>
            </a:r>
          </a:p>
          <a:p>
            <a:pPr marL="823913" lvl="1" indent="-285750"/>
            <a:r>
              <a:rPr lang="en-IE" dirty="0" smtClean="0"/>
              <a:t>Use font frequency analysis to determine the size of the main body text</a:t>
            </a:r>
          </a:p>
          <a:p>
            <a:pPr marL="823913" lvl="1" indent="-285750"/>
            <a:r>
              <a:rPr lang="en-IE" dirty="0" smtClean="0"/>
              <a:t>Examine fonts outside of the range to determine if they could be headings</a:t>
            </a:r>
          </a:p>
          <a:p>
            <a:pPr marL="823913" lvl="1" indent="-285750"/>
            <a:r>
              <a:rPr lang="en-IE" dirty="0" smtClean="0"/>
              <a:t>Check text frequency within headings to distinguish between headings and structural headings e.g. “Questions”</a:t>
            </a:r>
          </a:p>
          <a:p>
            <a:pPr marL="823913" lvl="1" indent="-285750"/>
            <a:r>
              <a:rPr lang="en-IE" dirty="0" smtClean="0"/>
              <a:t>Use smart heuristics to ignore one-off entries that could compromise the processing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3916</TotalTime>
  <Words>893</Words>
  <Application>Microsoft Office PowerPoint</Application>
  <PresentationFormat>On-screen Show (4:3)</PresentationFormat>
  <Paragraphs>153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Deluxe</vt:lpstr>
      <vt:lpstr>CCKF  Realiseit Jupiter</vt:lpstr>
      <vt:lpstr>Overview</vt:lpstr>
      <vt:lpstr>Challenge</vt:lpstr>
      <vt:lpstr>Concerns</vt:lpstr>
      <vt:lpstr>Goal</vt:lpstr>
      <vt:lpstr>Solution</vt:lpstr>
      <vt:lpstr>Solution 1. Extract PDF elements with MARS</vt:lpstr>
      <vt:lpstr>Solution 2. Determine logical structure</vt:lpstr>
      <vt:lpstr>Solution 2. Determine logical structure</vt:lpstr>
      <vt:lpstr>Solution 2. Determine logical structure</vt:lpstr>
      <vt:lpstr>Solution 2. Determine logical structure</vt:lpstr>
      <vt:lpstr>Solution 2. Determine logical structure</vt:lpstr>
      <vt:lpstr>Solution 2. Determine logical structure</vt:lpstr>
      <vt:lpstr>Solution 2. Determine logical structure</vt:lpstr>
      <vt:lpstr>Solution 3. Generate HTML and SCORM manifest</vt:lpstr>
      <vt:lpstr>Solution 3. Generate HTML and SCORM manifest</vt:lpstr>
      <vt:lpstr>Solution 4. Enhance HTML</vt:lpstr>
      <vt:lpstr>Solution 4. Enhance HTML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CCKF Quarterly Board Review</dc:title>
  <dc:creator>John</dc:creator>
  <cp:lastModifiedBy>John</cp:lastModifiedBy>
  <cp:revision>392</cp:revision>
  <dcterms:created xsi:type="dcterms:W3CDTF">2007-12-03T12:25:49Z</dcterms:created>
  <dcterms:modified xsi:type="dcterms:W3CDTF">2009-04-28T14:27:53Z</dcterms:modified>
</cp:coreProperties>
</file>